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10"/>
    <p:sldId id="257" r:id="rId11"/>
    <p:sldId id="258" r:id="rId12"/>
    <p:sldId id="259" r:id="rId13"/>
    <p:sldId id="260" r:id="rId9"/>
    <p:sldId id="261" r:id="rId8"/>
    <p:sldId id="262" r:id="rId7"/>
    <p:sldId id="263" r:id="rId6"/>
    <p:sldId id="264" r:id="rId5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8" d="100"/>
          <a:sy n="108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9.xml"/><Relationship Id="rId6" Type="http://schemas.openxmlformats.org/officeDocument/2006/relationships/slide" Target="slides/slide8.xml"/><Relationship Id="rId7" Type="http://schemas.openxmlformats.org/officeDocument/2006/relationships/slide" Target="slides/slide7.xml"/><Relationship Id="rId8" Type="http://schemas.openxmlformats.org/officeDocument/2006/relationships/slide" Target="slides/slide6.xml"/><Relationship Id="rId9" Type="http://schemas.openxmlformats.org/officeDocument/2006/relationships/slide" Target="slides/slide5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(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5181600" cy="4586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90261"/>
            <a:ext cx="5181600" cy="4586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02B5-8ED1-23D7-693C-F0CC091C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79" y="541061"/>
            <a:ext cx="9240412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8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(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5181600" cy="4586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90261"/>
            <a:ext cx="5181600" cy="4586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02B5-8ED1-23D7-693C-F0CC091C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79" y="541061"/>
            <a:ext cx="9240412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87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Slide (Title + Sub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8706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Slide (Title + Sub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870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hild (Title + Sub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508626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66849-A184-2ECA-A264-EACD4EDD54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72026"/>
            <a:ext cx="531412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hild (Title + Sub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508626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66849-A184-2ECA-A264-EACD4EDD54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72026"/>
            <a:ext cx="531412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Interactive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1084027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5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Interactive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1084027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5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Stacked Interactive (Title + Subtitle + Body L/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517452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CD3AC7-FD20-ED88-6244-AE510C81A0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2007678"/>
            <a:ext cx="557253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Stacked Interactive (Title + Subtitle + Body L/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517452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CD3AC7-FD20-ED88-6244-AE510C81A0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2007678"/>
            <a:ext cx="557253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3118591"/>
            <a:ext cx="9409044" cy="62081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3118591"/>
            <a:ext cx="9409044" cy="62081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5E50A66-0D67-E948-9997-3448F77F61BC}"/>
              </a:ext>
            </a:extLst>
          </p:cNvPr>
          <p:cNvSpPr txBox="1">
            <a:spLocks/>
          </p:cNvSpPr>
          <p:nvPr userDrawn="1"/>
        </p:nvSpPr>
        <p:spPr>
          <a:xfrm>
            <a:off x="3391097" y="4596599"/>
            <a:ext cx="6822747" cy="723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95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5E50A66-0D67-E948-9997-3448F77F61BC}"/>
              </a:ext>
            </a:extLst>
          </p:cNvPr>
          <p:cNvSpPr txBox="1">
            <a:spLocks/>
          </p:cNvSpPr>
          <p:nvPr userDrawn="1"/>
        </p:nvSpPr>
        <p:spPr>
          <a:xfrm>
            <a:off x="3391097" y="4596599"/>
            <a:ext cx="6822747" cy="723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9578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54" r:id="rId6"/>
    <p:sldLayoutId id="2147483657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54" r:id="rId6"/>
    <p:sldLayoutId id="2147483657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Week 1, Lecture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Digital Forensic</a:t>
            </a:r>
          </a:p>
          <a:p>
            <a:r>
              <a:t>Understanding the Digital Forensics Profession and Investigations.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 (General)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What is the purpose of using a mathematical hash function (e.g., SHA-256) on a piece of digital evidence?</a:t>
            </a:r>
          </a:p>
          <a:p>
            <a:pPr/>
            <a:r>
              <a:t>A) To encrypt the evidence so no one can read it.</a:t>
            </a:r>
          </a:p>
          <a:p>
            <a:pPr/>
            <a:r>
              <a:t>B) To compress the evidence to save storage space.</a:t>
            </a:r>
          </a:p>
          <a:p>
            <a:pPr/>
            <a:r>
              <a:t>C) To create a unique digital 'fingerprint' to verify that the evidence has not been altered.</a:t>
            </a:r>
          </a:p>
          <a:p>
            <a:pPr/>
            <a:r>
              <a:t>Answer: 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forensics is a scientific process for legal purposes, distinct from simple data recovery.</a:t>
            </a:r>
          </a:p>
          <a:p>
            <a:pPr/>
            <a:r>
              <a:t>The field has evolved from mainframe crimes to handling complex modern systems, guided by standards like ISO 27037.</a:t>
            </a:r>
          </a:p>
          <a:p>
            <a:pPr/>
            <a:r>
              <a:t>Case law continuously adapts constitutional principles, like the right to privacy, to new digital scenarios.</a:t>
            </a:r>
          </a:p>
          <a:p>
            <a:pPr/>
            <a:r>
              <a:t>A successful investigator relies on a triad of skills: investigations, vulnerability assessment, and incident response.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An Overview of Digital Forensics</a:t>
            </a:r>
          </a:p>
          <a:p>
            <a:pPr/>
            <a:r>
              <a:t>-&gt; Disciplines &amp; History</a:t>
            </a:r>
          </a:p>
          <a:p>
            <a:pPr/>
            <a:r>
              <a:t>-&gt; Case Law &amp; Resources</a:t>
            </a:r>
          </a:p>
          <a:p>
            <a:pPr/>
            <a:r>
              <a:t>Key Principles &amp; 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 Overview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Definition: Applying investigative procedures for a legal purpose involving digital evidence.</a:t>
            </a:r>
          </a:p>
          <a:p>
            <a:pPr/>
            <a:r>
              <a:t>Key Principles (per Ken Zatyko): Proper search authority, chain of custody, mathematical validation (hashing), and use of validated tools.</a:t>
            </a:r>
          </a:p>
          <a:p>
            <a:pPr/>
            <a:r>
              <a:t>Global Standardization: ISO 27037 provides guidelines for identifying, collecting, and preserving digital evidence.</a:t>
            </a:r>
          </a:p>
          <a:p>
            <a:pPr/>
            <a:r>
              <a:t>Legal Framework: The Fourth Amendment protects against unreasonable search and seizure, heavily influencing digital evidence collection.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Digital Forensics vs. Related Disciplines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Forensics: Focuses on recovering hidden or deleted data as valid evidence for legal proceedings.</a:t>
            </a:r>
          </a:p>
          <a:p>
            <a:pPr/>
            <a:r>
              <a:t>Network Forensics: Traces attacker access, monitors network logs, and analyzes network traffic.</a:t>
            </a:r>
          </a:p>
          <a:p>
            <a:pPr/>
            <a:r>
              <a:t>Data Recovery: Retrieves information lost accidentally or due to system failure; the target data is typically known.</a:t>
            </a:r>
          </a:p>
          <a:p>
            <a:pPr/>
            <a:r>
              <a:t>The Investigations Triad: Combines Digital Investigations, Vulnerability Assessment, and Incident Response.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 (Deep-Dive)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 company's server crashes, and the accounting department needs to retrieve last month's financial reports. Is this primarily an act of digital forensics or data recovery?</a:t>
            </a:r>
          </a:p>
          <a:p>
            <a:pPr/>
            <a:r>
              <a:t>Answer: Data Recovery, because the goal is to restore known, non-hidden data lost accidentally.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Brief History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1970s: Rise of electronic white-collar crime in the financial sector.</a:t>
            </a:r>
          </a:p>
          <a:p>
            <a:pPr/>
            <a:r>
              <a:t>1980s: Proliferation of PCs and various OSs led to the first forensics tools from government agencies (e.g., RCMP, IRS).</a:t>
            </a:r>
          </a:p>
          <a:p>
            <a:pPr/>
            <a:r>
              <a:t>Early 1990s: First commercial GUI tools like 'Expert Witness' appear.</a:t>
            </a:r>
          </a:p>
          <a:p>
            <a:pPr/>
            <a:r>
              <a:t>Modern Era: Tools like EnCase and FTK handle large storage devices and complex file systems.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 (Deep-Dive)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Why did the growth of PC usage in the 1980s necessitate the development of formal digital forensics tools?</a:t>
            </a:r>
          </a:p>
          <a:p>
            <a:pPr/>
            <a:r>
              <a:t>A) Mainframes were immune to electronic crime.</a:t>
            </a:r>
          </a:p>
          <a:p>
            <a:pPr/>
            <a:r>
              <a:t>B) The variety of new operating systems and file types created new challenges for investigation.</a:t>
            </a:r>
          </a:p>
          <a:p>
            <a:pPr/>
            <a:r>
              <a:t>C) All PCs came with built-in encryption.</a:t>
            </a:r>
          </a:p>
          <a:p>
            <a:pPr/>
            <a:r>
              <a:t>Answer: 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Role of Case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Case law is used when statutes don't exist for new technologies.</a:t>
            </a:r>
          </a:p>
          <a:p>
            <a:pPr/>
            <a:r>
              <a:t>It allows courts to apply rulings from similar past cases to current situations.</a:t>
            </a:r>
          </a:p>
          <a:p>
            <a:pPr/>
            <a:r>
              <a:t>Key issue: Balancing law enforcement's need to search with an individual's expectation of privacy (Fourth Amendment).</a:t>
            </a:r>
          </a:p>
          <a:p>
            <a:pPr/>
            <a:r>
              <a:t>Example Case: Commonwealth v. Copenhefer established that attempting to delete files does not automatically create a legally protected expectation of privacy.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 (Deep-Dive)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What is the primary function of case law in digital forensics?</a:t>
            </a:r>
          </a:p>
          <a:p>
            <a:pPr/>
            <a:r>
              <a:t>Answer: To interpret how existing laws (like the Fourth Amendment) apply to new technologies and ambiguous situations, setting precedents for future cases.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slide_style_test</Template>
  <TotalTime>24</TotalTime>
  <Words>188</Words>
  <Application>Microsoft Office PowerPoint</Application>
  <PresentationFormat>Widescreen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ICT311 Applied Cryptography</vt:lpstr>
      <vt:lpstr>PowerPoint Presentation</vt:lpstr>
      <vt:lpstr>PowerPoint Presentation</vt:lpstr>
      <vt:lpstr>Cryptography (historically)</vt:lpstr>
      <vt:lpstr>Classical Cryptography</vt:lpstr>
      <vt:lpstr>PowerPoint Presentation</vt:lpstr>
      <vt:lpstr>In class activity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2</cp:revision>
  <cp:lastPrinted>2024-03-07T22:50:54Z</cp:lastPrinted>
  <dcterms:created xsi:type="dcterms:W3CDTF">2025-07-12T04:25:30Z</dcterms:created>
  <dcterms:modified xsi:type="dcterms:W3CDTF">2025-07-12T04:50:30Z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